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1" r:id="rId3"/>
    <p:sldId id="262" r:id="rId4"/>
    <p:sldId id="263" r:id="rId5"/>
    <p:sldId id="265" r:id="rId6"/>
    <p:sldId id="270" r:id="rId7"/>
    <p:sldId id="276" r:id="rId8"/>
    <p:sldId id="267" r:id="rId9"/>
    <p:sldId id="277" r:id="rId10"/>
    <p:sldId id="268" r:id="rId11"/>
    <p:sldId id="269" r:id="rId12"/>
    <p:sldId id="271" r:id="rId13"/>
    <p:sldId id="272" r:id="rId14"/>
    <p:sldId id="266" r:id="rId15"/>
    <p:sldId id="264" r:id="rId16"/>
    <p:sldId id="279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A309-CF88-49B7-AAE8-5F971574C4DF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F4E4-A5F9-4EE6-804D-F533DBC0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A309-CF88-49B7-AAE8-5F971574C4DF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F4E4-A5F9-4EE6-804D-F533DBC0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A309-CF88-49B7-AAE8-5F971574C4DF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F4E4-A5F9-4EE6-804D-F533DBC0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A309-CF88-49B7-AAE8-5F971574C4DF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F4E4-A5F9-4EE6-804D-F533DBC0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A309-CF88-49B7-AAE8-5F971574C4DF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F4E4-A5F9-4EE6-804D-F533DBC0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A309-CF88-49B7-AAE8-5F971574C4DF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F4E4-A5F9-4EE6-804D-F533DBC0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A309-CF88-49B7-AAE8-5F971574C4DF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F4E4-A5F9-4EE6-804D-F533DBC0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A309-CF88-49B7-AAE8-5F971574C4DF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F4E4-A5F9-4EE6-804D-F533DBC0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A309-CF88-49B7-AAE8-5F971574C4DF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F4E4-A5F9-4EE6-804D-F533DBC0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A309-CF88-49B7-AAE8-5F971574C4DF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F4E4-A5F9-4EE6-804D-F533DBC0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A309-CF88-49B7-AAE8-5F971574C4DF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F4E4-A5F9-4EE6-804D-F533DBC0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A309-CF88-49B7-AAE8-5F971574C4DF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2F4E4-A5F9-4EE6-804D-F533DBC0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Efficiency improvement</a:t>
            </a:r>
            <a:br>
              <a:rPr lang="en-US" dirty="0" smtClean="0"/>
            </a:br>
            <a:r>
              <a:rPr lang="en-US" dirty="0" smtClean="0"/>
              <a:t> in existing </a:t>
            </a:r>
            <a:br>
              <a:rPr lang="en-US" dirty="0" smtClean="0"/>
            </a:br>
            <a:r>
              <a:rPr lang="en-US" dirty="0" smtClean="0"/>
              <a:t>80 t/h </a:t>
            </a:r>
            <a:r>
              <a:rPr lang="en-US" dirty="0" err="1" smtClean="0"/>
              <a:t>bagasse</a:t>
            </a:r>
            <a:r>
              <a:rPr lang="en-US" dirty="0" smtClean="0"/>
              <a:t> fired low pressure boiler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1351" y="3810000"/>
            <a:ext cx="55431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DESCON Engineering Limited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Sugar conference Sept. 12, 2011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C986-D0D6-4BFA-A462-49B8F236AE89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9698" name="Picture 2" descr="descon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6" descr="P6050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3463815" cy="2590800"/>
          </a:xfrm>
          <a:prstGeom prst="rect">
            <a:avLst/>
          </a:prstGeom>
          <a:noFill/>
        </p:spPr>
      </p:pic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962400" y="2895600"/>
          <a:ext cx="5077816" cy="3092320"/>
        </p:xfrm>
        <a:graphic>
          <a:graphicData uri="http://schemas.openxmlformats.org/presentationml/2006/ole">
            <p:oleObj spid="_x0000_s7170" r:id="rId4" imgW="7143750" imgH="5772150" progId="">
              <p:embed/>
            </p:oleObj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4876800" y="609600"/>
          <a:ext cx="3125585" cy="2286000"/>
        </p:xfrm>
        <a:graphic>
          <a:graphicData uri="http://schemas.openxmlformats.org/presentationml/2006/ole">
            <p:oleObj spid="_x0000_s7171" name="Photo Editor Photo" r:id="rId5" imgW="6552381" imgH="9135750" progId="">
              <p:embed/>
            </p:oleObj>
          </a:graphicData>
        </a:graphic>
      </p:graphicFrame>
      <p:pic>
        <p:nvPicPr>
          <p:cNvPr id="7" name="Picture 7" descr="MVC-001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352800"/>
            <a:ext cx="2944659" cy="2209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95400" y="152400"/>
            <a:ext cx="601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Example of water cooled inclined grate with alloy plates No.3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609600" y="6017770"/>
            <a:ext cx="56388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b="1" dirty="0" smtClean="0">
                <a:solidFill>
                  <a:schemeClr val="hlink"/>
                </a:solidFill>
              </a:rPr>
              <a:t>In </a:t>
            </a:r>
            <a:r>
              <a:rPr lang="en-GB" b="1" dirty="0" err="1" smtClean="0">
                <a:solidFill>
                  <a:schemeClr val="hlink"/>
                </a:solidFill>
              </a:rPr>
              <a:t>Brasil</a:t>
            </a:r>
            <a:r>
              <a:rPr lang="en-GB" b="1" dirty="0" smtClean="0">
                <a:solidFill>
                  <a:schemeClr val="hlink"/>
                </a:solidFill>
              </a:rPr>
              <a:t> is said:</a:t>
            </a:r>
          </a:p>
          <a:p>
            <a:pPr>
              <a:lnSpc>
                <a:spcPct val="90000"/>
              </a:lnSpc>
            </a:pPr>
            <a:r>
              <a:rPr lang="en-GB" dirty="0" err="1" smtClean="0">
                <a:solidFill>
                  <a:schemeClr val="hlink"/>
                </a:solidFill>
              </a:rPr>
              <a:t>Watercooled</a:t>
            </a:r>
            <a:r>
              <a:rPr lang="en-GB" dirty="0" smtClean="0">
                <a:solidFill>
                  <a:schemeClr val="hlink"/>
                </a:solidFill>
              </a:rPr>
              <a:t> pinhole grate, the best solution for </a:t>
            </a:r>
            <a:r>
              <a:rPr lang="en-GB" dirty="0" err="1" smtClean="0">
                <a:solidFill>
                  <a:schemeClr val="hlink"/>
                </a:solidFill>
              </a:rPr>
              <a:t>bagasse</a:t>
            </a:r>
            <a:r>
              <a:rPr lang="en-GB" dirty="0" smtClean="0">
                <a:solidFill>
                  <a:schemeClr val="hlink"/>
                </a:solidFill>
              </a:rPr>
              <a:t> firing for cogeneration in sugar mills</a:t>
            </a:r>
            <a:endParaRPr lang="en-GB" dirty="0">
              <a:solidFill>
                <a:schemeClr val="hlink"/>
              </a:solidFill>
            </a:endParaRPr>
          </a:p>
        </p:txBody>
      </p:sp>
      <p:pic>
        <p:nvPicPr>
          <p:cNvPr id="10" name="Picture 2" descr="descon 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28600"/>
            <a:ext cx="3200400" cy="637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81000" y="152400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b="1" dirty="0" smtClean="0"/>
              <a:t>ERK</a:t>
            </a:r>
            <a:r>
              <a:rPr lang="de-DE" dirty="0" smtClean="0"/>
              <a:t> water cooled inclined grate system as</a:t>
            </a:r>
            <a:br>
              <a:rPr lang="de-DE" dirty="0" smtClean="0"/>
            </a:br>
            <a:r>
              <a:rPr lang="de-DE" dirty="0" smtClean="0"/>
              <a:t>all in one solution</a:t>
            </a:r>
            <a:endParaRPr lang="de-DE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542954"/>
            <a:ext cx="3144838" cy="431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04800" y="1066800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80</a:t>
            </a:r>
            <a:r>
              <a:rPr lang="en-US" b="1" baseline="30000" dirty="0" smtClean="0"/>
              <a:t>th</a:t>
            </a:r>
            <a:r>
              <a:rPr lang="en-US" b="1" dirty="0" smtClean="0"/>
              <a:t> specially designed by ERK </a:t>
            </a:r>
            <a:r>
              <a:rPr lang="en-US" dirty="0" smtClean="0"/>
              <a:t>for bark firing in Northern Europe.</a:t>
            </a:r>
          </a:p>
          <a:p>
            <a:r>
              <a:rPr lang="en-US" dirty="0" smtClean="0"/>
              <a:t>Same grate  system with small angle and steam cleaning is suitable for </a:t>
            </a:r>
            <a:r>
              <a:rPr lang="en-US" dirty="0" err="1" smtClean="0"/>
              <a:t>bagasse</a:t>
            </a:r>
            <a:r>
              <a:rPr lang="en-US" dirty="0" smtClean="0"/>
              <a:t> firing and other low ash biomass fuels</a:t>
            </a:r>
            <a:endParaRPr lang="en-US" dirty="0"/>
          </a:p>
        </p:txBody>
      </p:sp>
      <p:pic>
        <p:nvPicPr>
          <p:cNvPr id="9" name="Picture 2" descr="descon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9721_20_40rev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4071938" cy="4495800"/>
          </a:xfrm>
          <a:prstGeom prst="rect">
            <a:avLst/>
          </a:prstGeom>
          <a:noFill/>
        </p:spPr>
      </p:pic>
      <p:pic>
        <p:nvPicPr>
          <p:cNvPr id="5" name="Picture 5" descr="P10303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600200"/>
            <a:ext cx="3211513" cy="4495800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731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 smtClean="0"/>
              <a:t>Example ERK grate system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Biomass 35t/h, 20bar, saturated</a:t>
            </a:r>
          </a:p>
        </p:txBody>
      </p:sp>
      <p:pic>
        <p:nvPicPr>
          <p:cNvPr id="7" name="Picture 2" descr="descon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33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2. Equalize fuel spreading over full grate </a:t>
            </a:r>
            <a:endParaRPr lang="en-US" sz="2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2143125"/>
            <a:ext cx="446722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9" name="Group 28"/>
          <p:cNvGrpSpPr/>
          <p:nvPr/>
        </p:nvGrpSpPr>
        <p:grpSpPr>
          <a:xfrm>
            <a:off x="1828800" y="3124200"/>
            <a:ext cx="1447800" cy="762000"/>
            <a:chOff x="1219200" y="2362200"/>
            <a:chExt cx="2057400" cy="11445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219200" y="2362200"/>
              <a:ext cx="20574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1752600" y="2438400"/>
              <a:ext cx="990600" cy="990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10" idx="1"/>
              <a:endCxn id="10" idx="5"/>
            </p:cNvCxnSpPr>
            <p:nvPr/>
          </p:nvCxnSpPr>
          <p:spPr>
            <a:xfrm rot="16200000" flipH="1">
              <a:off x="1897670" y="2583470"/>
              <a:ext cx="700460" cy="70046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2133600" y="281940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19200" y="3505200"/>
              <a:ext cx="20574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0" idx="7"/>
            </p:cNvCxnSpPr>
            <p:nvPr/>
          </p:nvCxnSpPr>
          <p:spPr>
            <a:xfrm rot="16200000" flipH="1">
              <a:off x="2590800" y="2590800"/>
              <a:ext cx="159730" cy="1450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/>
          <p:cNvCxnSpPr/>
          <p:nvPr/>
        </p:nvCxnSpPr>
        <p:spPr>
          <a:xfrm>
            <a:off x="762000" y="3581400"/>
            <a:ext cx="9144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1000" y="3200400"/>
            <a:ext cx="145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preheated air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38201" y="11430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 a rotary wheel in spreading air line in order to fluctuate the amount of spreading air.</a:t>
            </a:r>
          </a:p>
          <a:p>
            <a:r>
              <a:rPr lang="en-US" dirty="0" smtClean="0"/>
              <a:t>Further install separate fan for spreading with head of 70 mbar to improve spreading power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4572000" y="32004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505200" y="3505200"/>
            <a:ext cx="1066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486400" y="3276600"/>
            <a:ext cx="1524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715000" y="3200400"/>
            <a:ext cx="2286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019800" y="3200400"/>
            <a:ext cx="228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00800" y="3200400"/>
            <a:ext cx="2286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6705600" y="3352800"/>
            <a:ext cx="2286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486400" y="3429000"/>
            <a:ext cx="228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791200" y="3429000"/>
            <a:ext cx="3048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 flipH="1">
            <a:off x="6248400" y="3581400"/>
            <a:ext cx="1524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486400" y="3505200"/>
            <a:ext cx="2286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 flipH="1">
            <a:off x="5791200" y="3733800"/>
            <a:ext cx="1524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334000" y="4191000"/>
            <a:ext cx="457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descon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685800" y="533400"/>
            <a:ext cx="3200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3. Install over firing system in sidewalls</a:t>
            </a:r>
          </a:p>
          <a:p>
            <a:endParaRPr lang="en-US" sz="2400" b="1" dirty="0" smtClean="0"/>
          </a:p>
          <a:p>
            <a:r>
              <a:rPr lang="en-US" dirty="0" smtClean="0"/>
              <a:t>For proper mixing of all unburned particles and gasses with air.</a:t>
            </a:r>
          </a:p>
          <a:p>
            <a:endParaRPr lang="en-US" dirty="0" smtClean="0"/>
          </a:p>
          <a:p>
            <a:r>
              <a:rPr lang="en-US" dirty="0" smtClean="0"/>
              <a:t>Nozzles of larger size and high air velocity to create a deep penetration of air into the furnace.</a:t>
            </a:r>
          </a:p>
          <a:p>
            <a:endParaRPr lang="en-US" sz="2400" b="1" dirty="0" smtClean="0"/>
          </a:p>
          <a:p>
            <a:endParaRPr lang="en-US" sz="2400" b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81000"/>
            <a:ext cx="4486275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2" descr="descon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0"/>
            <a:ext cx="3352801" cy="612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7" name="Straight Connector 56"/>
          <p:cNvCxnSpPr/>
          <p:nvPr/>
        </p:nvCxnSpPr>
        <p:spPr>
          <a:xfrm rot="5400000" flipH="1" flipV="1">
            <a:off x="4915694" y="4152106"/>
            <a:ext cx="762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4419600" y="4572000"/>
            <a:ext cx="6858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10800000">
            <a:off x="4800600" y="4724400"/>
            <a:ext cx="3048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3276600" y="4191000"/>
            <a:ext cx="16764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>
            <a:off x="2857897" y="4838303"/>
            <a:ext cx="838200" cy="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3048000" y="4038600"/>
            <a:ext cx="609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3124200" y="5562600"/>
            <a:ext cx="76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2438797" y="4647803"/>
            <a:ext cx="1219200" cy="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2628900" y="5524500"/>
            <a:ext cx="533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3086894" y="5523706"/>
            <a:ext cx="533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0800000">
            <a:off x="2895600" y="5791200"/>
            <a:ext cx="4572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2971800" y="5410200"/>
            <a:ext cx="3048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2971800" y="5715000"/>
            <a:ext cx="3048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152400" y="3962400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cooled inclined grate</a:t>
            </a:r>
          </a:p>
          <a:p>
            <a:endParaRPr lang="en-US" dirty="0" smtClean="0"/>
          </a:p>
          <a:p>
            <a:r>
              <a:rPr lang="en-US" dirty="0" smtClean="0"/>
              <a:t>If possible it should be set lower to get more time for burning out. Also feeders and </a:t>
            </a:r>
            <a:r>
              <a:rPr lang="en-US" dirty="0" err="1" smtClean="0"/>
              <a:t>overfiring</a:t>
            </a:r>
            <a:endParaRPr lang="en-US" dirty="0"/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1981200" y="4343400"/>
            <a:ext cx="1600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1295400" y="6324600"/>
            <a:ext cx="17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Wet ash removal</a:t>
            </a:r>
            <a:endParaRPr lang="en-US" dirty="0"/>
          </a:p>
        </p:txBody>
      </p:sp>
      <p:cxnSp>
        <p:nvCxnSpPr>
          <p:cNvPr id="117" name="Straight Arrow Connector 116"/>
          <p:cNvCxnSpPr/>
          <p:nvPr/>
        </p:nvCxnSpPr>
        <p:spPr>
          <a:xfrm rot="5400000" flipH="1" flipV="1">
            <a:off x="2248694" y="5677694"/>
            <a:ext cx="608012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3581400" y="6211669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baffles in hopper for improved air distribution</a:t>
            </a:r>
            <a:endParaRPr lang="en-US" dirty="0"/>
          </a:p>
        </p:txBody>
      </p:sp>
      <p:cxnSp>
        <p:nvCxnSpPr>
          <p:cNvPr id="120" name="Straight Arrow Connector 119"/>
          <p:cNvCxnSpPr/>
          <p:nvPr/>
        </p:nvCxnSpPr>
        <p:spPr>
          <a:xfrm rot="5400000" flipH="1" flipV="1">
            <a:off x="3657601" y="5562601"/>
            <a:ext cx="137159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10800000" flipV="1">
            <a:off x="4800600" y="2743200"/>
            <a:ext cx="19050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6629400" y="1600200"/>
            <a:ext cx="2133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Over firing air</a:t>
            </a:r>
          </a:p>
          <a:p>
            <a:r>
              <a:rPr lang="en-US" dirty="0" smtClean="0"/>
              <a:t>Nozzles in side wall</a:t>
            </a:r>
          </a:p>
          <a:p>
            <a:r>
              <a:rPr lang="en-US" dirty="0" smtClean="0"/>
              <a:t>And new secondary fan of higher head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3810000" y="3276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191000" y="3276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572000" y="3276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0" y="228600"/>
            <a:ext cx="354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Overview of modifications</a:t>
            </a:r>
            <a:endParaRPr lang="en-US" sz="2400" b="1" dirty="0"/>
          </a:p>
        </p:txBody>
      </p:sp>
      <p:cxnSp>
        <p:nvCxnSpPr>
          <p:cNvPr id="31" name="Straight Connector 30"/>
          <p:cNvCxnSpPr/>
          <p:nvPr/>
        </p:nvCxnSpPr>
        <p:spPr>
          <a:xfrm rot="5400000" flipH="1" flipV="1">
            <a:off x="4915694" y="4914106"/>
            <a:ext cx="76200" cy="158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276600" y="4953000"/>
            <a:ext cx="1676400" cy="2286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0" y="4800600"/>
            <a:ext cx="609600" cy="158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3353594" y="4495006"/>
            <a:ext cx="609600" cy="158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 flipV="1">
            <a:off x="4648200" y="4572000"/>
            <a:ext cx="609600" cy="158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286000" y="4876800"/>
            <a:ext cx="1447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2590800" y="3810000"/>
            <a:ext cx="533400" cy="152400"/>
            <a:chOff x="1219200" y="2362200"/>
            <a:chExt cx="2057400" cy="1144588"/>
          </a:xfrm>
          <a:solidFill>
            <a:srgbClr val="FF0000"/>
          </a:solidFill>
        </p:grpSpPr>
        <p:cxnSp>
          <p:nvCxnSpPr>
            <p:cNvPr id="45" name="Straight Connector 44"/>
            <p:cNvCxnSpPr/>
            <p:nvPr/>
          </p:nvCxnSpPr>
          <p:spPr>
            <a:xfrm>
              <a:off x="1219200" y="2362200"/>
              <a:ext cx="2057400" cy="1588"/>
            </a:xfrm>
            <a:prstGeom prst="lin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752600" y="2438400"/>
              <a:ext cx="990600" cy="9906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46" idx="1"/>
              <a:endCxn id="46" idx="5"/>
            </p:cNvCxnSpPr>
            <p:nvPr/>
          </p:nvCxnSpPr>
          <p:spPr>
            <a:xfrm rot="16200000" flipH="1">
              <a:off x="1897670" y="2583470"/>
              <a:ext cx="700460" cy="700460"/>
            </a:xfrm>
            <a:prstGeom prst="line">
              <a:avLst/>
            </a:prstGeom>
            <a:grp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2133600" y="2819400"/>
              <a:ext cx="228600" cy="2286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219200" y="3505200"/>
              <a:ext cx="2057400" cy="1588"/>
            </a:xfrm>
            <a:prstGeom prst="lin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46" idx="7"/>
            </p:cNvCxnSpPr>
            <p:nvPr/>
          </p:nvCxnSpPr>
          <p:spPr>
            <a:xfrm rot="16200000" flipH="1">
              <a:off x="2590800" y="2590800"/>
              <a:ext cx="159730" cy="14507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0" y="2590800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Equalizing fuel spreading</a:t>
            </a:r>
            <a:endParaRPr lang="en-US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905000" y="3048000"/>
            <a:ext cx="6858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2" descr="descon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8600"/>
            <a:ext cx="7696200" cy="632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 smtClean="0"/>
              <a:t>Main Advantages of water cooled inclined pinhole grate</a:t>
            </a:r>
            <a:r>
              <a:rPr lang="en-US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Very low maintenance. No renewal of parts.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Automatic ash removal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Easy control for operators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Drying of </a:t>
            </a:r>
            <a:r>
              <a:rPr lang="en-US" sz="2400" dirty="0" err="1" smtClean="0"/>
              <a:t>bagasse</a:t>
            </a:r>
            <a:r>
              <a:rPr lang="en-US" sz="2400" dirty="0" smtClean="0"/>
              <a:t> for efficiency improvement is not limited by grate.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Fuel saving up to 8 %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Proven design over more then 20 years</a:t>
            </a:r>
            <a:endParaRPr lang="de-DE" sz="2400" dirty="0"/>
          </a:p>
        </p:txBody>
      </p:sp>
      <p:pic>
        <p:nvPicPr>
          <p:cNvPr id="5" name="Picture 2" descr="descon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efficiency improvement.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295400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Install economizer at outlet boiler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Downstream the air pre-heater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Efficiency improvement 5 %.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Stack temperature decreased to 145 C.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Economizer of bare or finned tubes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Flue gas pressure drop increases with 4 mbar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3048001"/>
            <a:ext cx="649668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 rot="5400000">
            <a:off x="5715000" y="4572000"/>
            <a:ext cx="1066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91200" y="3810000"/>
            <a:ext cx="131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Economizer.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89198" y="2895600"/>
            <a:ext cx="262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Stack and ID fan relocated</a:t>
            </a:r>
            <a:endParaRPr lang="en-US" dirty="0"/>
          </a:p>
        </p:txBody>
      </p:sp>
      <p:pic>
        <p:nvPicPr>
          <p:cNvPr id="10" name="Picture 2" descr="descon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1000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Do not </a:t>
            </a:r>
            <a:r>
              <a:rPr lang="en-US" sz="2000" b="1" dirty="0" smtClean="0"/>
              <a:t>install economizer upstream the air-</a:t>
            </a:r>
            <a:r>
              <a:rPr lang="en-US" sz="2000" b="1" dirty="0" err="1" smtClean="0"/>
              <a:t>preheater</a:t>
            </a:r>
            <a:r>
              <a:rPr lang="en-US" sz="2000" b="1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Why?</a:t>
            </a:r>
          </a:p>
          <a:p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 smtClean="0"/>
              <a:t>The space is limited, so only a small economizer can be installed.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Improvement in efficiency maximum 2,3 %.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The air temperature at outlet pre-heater drops from 200 C to 160 C. 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Due to lower air temperature the firing of </a:t>
            </a:r>
            <a:r>
              <a:rPr lang="en-US" sz="2000" dirty="0" err="1" smtClean="0"/>
              <a:t>bagasse</a:t>
            </a:r>
            <a:r>
              <a:rPr lang="en-US" sz="2000" dirty="0" smtClean="0"/>
              <a:t> will get poor at high moisture content of </a:t>
            </a:r>
            <a:r>
              <a:rPr lang="en-US" sz="2000" dirty="0" err="1" smtClean="0"/>
              <a:t>bagasse</a:t>
            </a:r>
            <a:r>
              <a:rPr lang="en-US" sz="2000" dirty="0" smtClean="0"/>
              <a:t>.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the unburned losses will increase. This will have negative effect on efficiency</a:t>
            </a:r>
          </a:p>
          <a:p>
            <a:pPr marL="457200" indent="-457200">
              <a:buAutoNum type="arabicPeriod"/>
            </a:pP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3584253"/>
            <a:ext cx="5582287" cy="327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4953000" y="381000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2"/>
          </p:cNvCxnSpPr>
          <p:nvPr/>
        </p:nvCxnSpPr>
        <p:spPr>
          <a:xfrm flipV="1">
            <a:off x="1981200" y="4267200"/>
            <a:ext cx="2971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" y="4495800"/>
            <a:ext cx="147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Limited space</a:t>
            </a:r>
            <a:endParaRPr lang="en-US" dirty="0"/>
          </a:p>
        </p:txBody>
      </p:sp>
      <p:pic>
        <p:nvPicPr>
          <p:cNvPr id="7" name="Picture 2" descr="descon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487025"/>
            <a:ext cx="8229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Mostly sugar mills produce out of </a:t>
            </a:r>
            <a:r>
              <a:rPr lang="en-US" sz="2400" b="1" dirty="0" smtClean="0"/>
              <a:t>each kg of </a:t>
            </a:r>
            <a:r>
              <a:rPr lang="en-US" sz="2400" b="1" dirty="0" err="1" smtClean="0"/>
              <a:t>bagasse</a:t>
            </a:r>
            <a:r>
              <a:rPr lang="en-US" sz="2400" b="1" dirty="0" smtClean="0"/>
              <a:t> 2 kg of MP steam. </a:t>
            </a:r>
          </a:p>
          <a:p>
            <a:endParaRPr lang="en-US" sz="2400" b="1" dirty="0" smtClean="0"/>
          </a:p>
          <a:p>
            <a:r>
              <a:rPr lang="en-US" sz="2400" dirty="0" smtClean="0"/>
              <a:t>This means an boiler efficiency of approx </a:t>
            </a:r>
            <a:r>
              <a:rPr lang="en-US" sz="2400" b="1" dirty="0" smtClean="0"/>
              <a:t>71% </a:t>
            </a:r>
            <a:r>
              <a:rPr lang="en-US" sz="2400" dirty="0" smtClean="0"/>
              <a:t>(based on LHV value of 1850 kcal/kg.</a:t>
            </a:r>
          </a:p>
          <a:p>
            <a:endParaRPr lang="en-US" sz="2400" dirty="0" smtClean="0"/>
          </a:p>
          <a:p>
            <a:r>
              <a:rPr lang="en-US" sz="2400" dirty="0" smtClean="0"/>
              <a:t>However efficiency would be </a:t>
            </a:r>
            <a:r>
              <a:rPr lang="en-US" sz="2400" b="1" dirty="0" smtClean="0"/>
              <a:t>83% </a:t>
            </a:r>
            <a:r>
              <a:rPr lang="en-US" sz="2400" dirty="0" smtClean="0"/>
              <a:t>based on: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30% excess air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25 C ambient temperature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no unburned losses.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No </a:t>
            </a:r>
            <a:r>
              <a:rPr lang="en-US" sz="2400" dirty="0" smtClean="0"/>
              <a:t>economizer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</a:p>
          <a:p>
            <a:r>
              <a:rPr lang="en-US" sz="2400" dirty="0" smtClean="0"/>
              <a:t>So, approx </a:t>
            </a:r>
            <a:r>
              <a:rPr lang="en-US" sz="2400" b="1" dirty="0" smtClean="0"/>
              <a:t>12%</a:t>
            </a:r>
            <a:r>
              <a:rPr lang="en-US" sz="2400" dirty="0" smtClean="0"/>
              <a:t> of the available heat is lost.</a:t>
            </a:r>
          </a:p>
          <a:p>
            <a:r>
              <a:rPr lang="en-US" sz="2400" dirty="0" smtClean="0"/>
              <a:t>This is mainly caused by: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high unburned losses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high excess air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304800"/>
            <a:ext cx="236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Present situation</a:t>
            </a:r>
            <a:endParaRPr lang="en-US" sz="2400" b="1" dirty="0"/>
          </a:p>
        </p:txBody>
      </p:sp>
      <p:pic>
        <p:nvPicPr>
          <p:cNvPr id="6" name="Picture 2" descr="descon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858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Unequal air flow distribution over grate.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7010400" y="2438400"/>
            <a:ext cx="8382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67600" y="2057400"/>
            <a:ext cx="144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Preheated air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733800"/>
            <a:ext cx="4858156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295400"/>
            <a:ext cx="31623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39"/>
          <p:cNvSpPr/>
          <p:nvPr/>
        </p:nvSpPr>
        <p:spPr>
          <a:xfrm>
            <a:off x="5029200" y="182880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rot="16200000" flipV="1">
            <a:off x="4763294" y="1637506"/>
            <a:ext cx="533400" cy="457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 flipV="1">
            <a:off x="5068094" y="1713706"/>
            <a:ext cx="381000" cy="152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 flipH="1" flipV="1">
            <a:off x="5410994" y="1751806"/>
            <a:ext cx="304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 flipH="1" flipV="1">
            <a:off x="5715794" y="1751806"/>
            <a:ext cx="228600" cy="76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943600" y="6324600"/>
            <a:ext cx="115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Grate bars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524000" y="152400"/>
            <a:ext cx="4649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What are the root causes?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52400" y="35052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    Low pressure drop of dumping grate due to large number of spaces between the grate bars. </a:t>
            </a:r>
          </a:p>
          <a:p>
            <a:endParaRPr lang="en-US" dirty="0"/>
          </a:p>
        </p:txBody>
      </p:sp>
      <p:pic>
        <p:nvPicPr>
          <p:cNvPr id="15" name="Picture 2" descr="descon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29200" y="1981200"/>
            <a:ext cx="3886200" cy="4876800"/>
            <a:chOff x="4953000" y="0"/>
            <a:chExt cx="3886200" cy="48768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53000" y="0"/>
              <a:ext cx="3672101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5029200" y="2667000"/>
              <a:ext cx="3810000" cy="2209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10200" y="2667000"/>
              <a:ext cx="2971800" cy="1944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Rectangle 9"/>
          <p:cNvSpPr/>
          <p:nvPr/>
        </p:nvSpPr>
        <p:spPr>
          <a:xfrm>
            <a:off x="533400" y="6096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 startAt="3"/>
            </a:pPr>
            <a:r>
              <a:rPr lang="en-US" dirty="0" smtClean="0"/>
              <a:t>piling of ash and wet </a:t>
            </a:r>
            <a:r>
              <a:rPr lang="en-US" dirty="0" err="1" smtClean="0"/>
              <a:t>bagasse</a:t>
            </a:r>
            <a:r>
              <a:rPr lang="en-US" dirty="0" smtClean="0"/>
              <a:t> has high impact on air distribution over furnace area. Make air distribution more worse.</a:t>
            </a:r>
          </a:p>
          <a:p>
            <a:pPr marL="342900" indent="-342900"/>
            <a:r>
              <a:rPr lang="en-US" dirty="0"/>
              <a:t>	</a:t>
            </a:r>
            <a:endParaRPr lang="en-US" dirty="0" smtClean="0"/>
          </a:p>
          <a:p>
            <a:pPr marL="342900" indent="-342900"/>
            <a:r>
              <a:rPr lang="en-US" dirty="0"/>
              <a:t>	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127171" y="972136"/>
            <a:ext cx="3124200" cy="1588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6172200" y="533400"/>
            <a:ext cx="1180527" cy="416965"/>
          </a:xfrm>
          <a:custGeom>
            <a:avLst/>
            <a:gdLst>
              <a:gd name="connsiteX0" fmla="*/ 0 w 1180527"/>
              <a:gd name="connsiteY0" fmla="*/ 416965 h 416965"/>
              <a:gd name="connsiteX1" fmla="*/ 10885 w 1180527"/>
              <a:gd name="connsiteY1" fmla="*/ 362536 h 416965"/>
              <a:gd name="connsiteX2" fmla="*/ 32657 w 1180527"/>
              <a:gd name="connsiteY2" fmla="*/ 329879 h 416965"/>
              <a:gd name="connsiteX3" fmla="*/ 43542 w 1180527"/>
              <a:gd name="connsiteY3" fmla="*/ 275450 h 416965"/>
              <a:gd name="connsiteX4" fmla="*/ 87085 w 1180527"/>
              <a:gd name="connsiteY4" fmla="*/ 210136 h 416965"/>
              <a:gd name="connsiteX5" fmla="*/ 130628 w 1180527"/>
              <a:gd name="connsiteY5" fmla="*/ 166593 h 416965"/>
              <a:gd name="connsiteX6" fmla="*/ 141514 w 1180527"/>
              <a:gd name="connsiteY6" fmla="*/ 133936 h 416965"/>
              <a:gd name="connsiteX7" fmla="*/ 185057 w 1180527"/>
              <a:gd name="connsiteY7" fmla="*/ 79507 h 416965"/>
              <a:gd name="connsiteX8" fmla="*/ 250371 w 1180527"/>
              <a:gd name="connsiteY8" fmla="*/ 3307 h 416965"/>
              <a:gd name="connsiteX9" fmla="*/ 359228 w 1180527"/>
              <a:gd name="connsiteY9" fmla="*/ 14193 h 416965"/>
              <a:gd name="connsiteX10" fmla="*/ 522514 w 1180527"/>
              <a:gd name="connsiteY10" fmla="*/ 25079 h 416965"/>
              <a:gd name="connsiteX11" fmla="*/ 685800 w 1180527"/>
              <a:gd name="connsiteY11" fmla="*/ 46850 h 416965"/>
              <a:gd name="connsiteX12" fmla="*/ 729342 w 1180527"/>
              <a:gd name="connsiteY12" fmla="*/ 57736 h 416965"/>
              <a:gd name="connsiteX13" fmla="*/ 794657 w 1180527"/>
              <a:gd name="connsiteY13" fmla="*/ 90393 h 416965"/>
              <a:gd name="connsiteX14" fmla="*/ 870857 w 1180527"/>
              <a:gd name="connsiteY14" fmla="*/ 155707 h 416965"/>
              <a:gd name="connsiteX15" fmla="*/ 914400 w 1180527"/>
              <a:gd name="connsiteY15" fmla="*/ 166593 h 416965"/>
              <a:gd name="connsiteX16" fmla="*/ 947057 w 1180527"/>
              <a:gd name="connsiteY16" fmla="*/ 221022 h 416965"/>
              <a:gd name="connsiteX17" fmla="*/ 968828 w 1180527"/>
              <a:gd name="connsiteY17" fmla="*/ 253679 h 416965"/>
              <a:gd name="connsiteX18" fmla="*/ 979714 w 1180527"/>
              <a:gd name="connsiteY18" fmla="*/ 286336 h 416965"/>
              <a:gd name="connsiteX19" fmla="*/ 1045028 w 1180527"/>
              <a:gd name="connsiteY19" fmla="*/ 308107 h 416965"/>
              <a:gd name="connsiteX20" fmla="*/ 1121228 w 1180527"/>
              <a:gd name="connsiteY20" fmla="*/ 329879 h 416965"/>
              <a:gd name="connsiteX21" fmla="*/ 1143000 w 1180527"/>
              <a:gd name="connsiteY21" fmla="*/ 351650 h 416965"/>
              <a:gd name="connsiteX22" fmla="*/ 1164771 w 1180527"/>
              <a:gd name="connsiteY22" fmla="*/ 395193 h 41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80527" h="416965">
                <a:moveTo>
                  <a:pt x="0" y="416965"/>
                </a:moveTo>
                <a:cubicBezTo>
                  <a:pt x="3628" y="398822"/>
                  <a:pt x="4388" y="379860"/>
                  <a:pt x="10885" y="362536"/>
                </a:cubicBezTo>
                <a:cubicBezTo>
                  <a:pt x="15479" y="350286"/>
                  <a:pt x="28063" y="342129"/>
                  <a:pt x="32657" y="329879"/>
                </a:cubicBezTo>
                <a:cubicBezTo>
                  <a:pt x="39154" y="312555"/>
                  <a:pt x="35886" y="292294"/>
                  <a:pt x="43542" y="275450"/>
                </a:cubicBezTo>
                <a:cubicBezTo>
                  <a:pt x="54369" y="251629"/>
                  <a:pt x="68583" y="228638"/>
                  <a:pt x="87085" y="210136"/>
                </a:cubicBezTo>
                <a:lnTo>
                  <a:pt x="130628" y="166593"/>
                </a:lnTo>
                <a:cubicBezTo>
                  <a:pt x="134257" y="155707"/>
                  <a:pt x="136382" y="144199"/>
                  <a:pt x="141514" y="133936"/>
                </a:cubicBezTo>
                <a:cubicBezTo>
                  <a:pt x="155247" y="106471"/>
                  <a:pt x="164806" y="99758"/>
                  <a:pt x="185057" y="79507"/>
                </a:cubicBezTo>
                <a:cubicBezTo>
                  <a:pt x="211559" y="0"/>
                  <a:pt x="184564" y="19759"/>
                  <a:pt x="250371" y="3307"/>
                </a:cubicBezTo>
                <a:cubicBezTo>
                  <a:pt x="286657" y="6936"/>
                  <a:pt x="322877" y="11285"/>
                  <a:pt x="359228" y="14193"/>
                </a:cubicBezTo>
                <a:cubicBezTo>
                  <a:pt x="413604" y="18543"/>
                  <a:pt x="468153" y="20549"/>
                  <a:pt x="522514" y="25079"/>
                </a:cubicBezTo>
                <a:cubicBezTo>
                  <a:pt x="572290" y="29227"/>
                  <a:pt x="635184" y="36727"/>
                  <a:pt x="685800" y="46850"/>
                </a:cubicBezTo>
                <a:cubicBezTo>
                  <a:pt x="700470" y="49784"/>
                  <a:pt x="714828" y="54107"/>
                  <a:pt x="729342" y="57736"/>
                </a:cubicBezTo>
                <a:cubicBezTo>
                  <a:pt x="798398" y="126789"/>
                  <a:pt x="687651" y="23514"/>
                  <a:pt x="794657" y="90393"/>
                </a:cubicBezTo>
                <a:cubicBezTo>
                  <a:pt x="853656" y="127268"/>
                  <a:pt x="817166" y="132697"/>
                  <a:pt x="870857" y="155707"/>
                </a:cubicBezTo>
                <a:cubicBezTo>
                  <a:pt x="884608" y="161600"/>
                  <a:pt x="899886" y="162964"/>
                  <a:pt x="914400" y="166593"/>
                </a:cubicBezTo>
                <a:cubicBezTo>
                  <a:pt x="956924" y="209119"/>
                  <a:pt x="918794" y="164497"/>
                  <a:pt x="947057" y="221022"/>
                </a:cubicBezTo>
                <a:cubicBezTo>
                  <a:pt x="952908" y="232724"/>
                  <a:pt x="962977" y="241977"/>
                  <a:pt x="968828" y="253679"/>
                </a:cubicBezTo>
                <a:cubicBezTo>
                  <a:pt x="973960" y="263942"/>
                  <a:pt x="970377" y="279667"/>
                  <a:pt x="979714" y="286336"/>
                </a:cubicBezTo>
                <a:cubicBezTo>
                  <a:pt x="998388" y="299675"/>
                  <a:pt x="1023257" y="300850"/>
                  <a:pt x="1045028" y="308107"/>
                </a:cubicBezTo>
                <a:cubicBezTo>
                  <a:pt x="1091884" y="323726"/>
                  <a:pt x="1066546" y="316208"/>
                  <a:pt x="1121228" y="329879"/>
                </a:cubicBezTo>
                <a:cubicBezTo>
                  <a:pt x="1128485" y="337136"/>
                  <a:pt x="1137720" y="342849"/>
                  <a:pt x="1143000" y="351650"/>
                </a:cubicBezTo>
                <a:cubicBezTo>
                  <a:pt x="1180527" y="414195"/>
                  <a:pt x="1134582" y="365004"/>
                  <a:pt x="1164771" y="395193"/>
                </a:cubicBezTo>
              </a:path>
            </a:pathLst>
          </a:custGeom>
          <a:solidFill>
            <a:schemeClr val="tx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5851865" y="1238042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5547065" y="1238042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7680665" y="1238042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7375865" y="1238042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7985465" y="1238042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7680665" y="1238042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242265" y="1238042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4937465" y="1238042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14400" y="16764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Pile size will only increase further and increase unburned.</a:t>
            </a:r>
          </a:p>
          <a:p>
            <a:r>
              <a:rPr lang="en-US" dirty="0" smtClean="0"/>
              <a:t>Also over firing of grate bars is most likely to occur.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096000" y="3886200"/>
            <a:ext cx="1524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324600" y="3810000"/>
            <a:ext cx="2286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629400" y="3810000"/>
            <a:ext cx="228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10400" y="3810000"/>
            <a:ext cx="2286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H="1">
            <a:off x="7315200" y="3962400"/>
            <a:ext cx="2286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096000" y="4038600"/>
            <a:ext cx="228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400800" y="4038600"/>
            <a:ext cx="3048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6858000" y="4191000"/>
            <a:ext cx="1524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096000" y="4114800"/>
            <a:ext cx="2286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6400800" y="4343400"/>
            <a:ext cx="1524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09600" y="3200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 Unequal distribution of fuel over furnace area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4114800" y="4038600"/>
            <a:ext cx="14478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276600" y="3657600"/>
            <a:ext cx="155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Fuel spreading</a:t>
            </a:r>
            <a:endParaRPr lang="en-US" dirty="0"/>
          </a:p>
        </p:txBody>
      </p:sp>
      <p:pic>
        <p:nvPicPr>
          <p:cNvPr id="31" name="Picture 2" descr="descon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81200" y="1295400"/>
            <a:ext cx="4419600" cy="5562600"/>
            <a:chOff x="4953000" y="0"/>
            <a:chExt cx="3886200" cy="48768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53000" y="0"/>
              <a:ext cx="3672101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5029200" y="2667000"/>
              <a:ext cx="3810000" cy="2209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10200" y="2667000"/>
              <a:ext cx="2971800" cy="1944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9" name="Straight Arrow Connector 8"/>
          <p:cNvCxnSpPr/>
          <p:nvPr/>
        </p:nvCxnSpPr>
        <p:spPr>
          <a:xfrm>
            <a:off x="1219200" y="2819400"/>
            <a:ext cx="8382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219200" y="1981200"/>
            <a:ext cx="9144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219200" y="1676400"/>
            <a:ext cx="9144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6248400" y="1600200"/>
            <a:ext cx="9144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6248400" y="1981200"/>
            <a:ext cx="9144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6248400" y="2895600"/>
            <a:ext cx="9144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8600" y="2133600"/>
            <a:ext cx="147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firing air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858000" y="2209800"/>
            <a:ext cx="147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firing air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57200" y="30480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 No </a:t>
            </a:r>
            <a:r>
              <a:rPr lang="en-US" dirty="0" err="1" smtClean="0"/>
              <a:t>overfiring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Means: No proper mixing of unburned gasses and unburned fly ash leaving furnace.</a:t>
            </a:r>
            <a:endParaRPr lang="en-US" dirty="0"/>
          </a:p>
        </p:txBody>
      </p:sp>
      <p:pic>
        <p:nvPicPr>
          <p:cNvPr id="15" name="Picture 2" descr="descon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1295400"/>
            <a:ext cx="48006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 A solid </a:t>
            </a:r>
            <a:r>
              <a:rPr lang="de-DE" dirty="0"/>
              <a:t>and </a:t>
            </a:r>
            <a:r>
              <a:rPr lang="de-DE" dirty="0" smtClean="0"/>
              <a:t>simple design</a:t>
            </a:r>
          </a:p>
          <a:p>
            <a:endParaRPr lang="de-DE" dirty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no </a:t>
            </a:r>
            <a:r>
              <a:rPr lang="de-DE" dirty="0"/>
              <a:t>mechanically </a:t>
            </a:r>
            <a:r>
              <a:rPr lang="de-DE" dirty="0" smtClean="0"/>
              <a:t>moving elements</a:t>
            </a:r>
          </a:p>
          <a:p>
            <a:endParaRPr lang="de-DE" dirty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water cooled tubes as supporting structure connected with boiler natural circulation system</a:t>
            </a:r>
          </a:p>
          <a:p>
            <a:endParaRPr lang="de-DE" dirty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No special hopper required under grate</a:t>
            </a:r>
          </a:p>
          <a:p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Due to absence of hopper less height required</a:t>
            </a:r>
          </a:p>
          <a:p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Even air distribution over grate system by increased pressure drop and proper designed air distribution box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On line ash removal system. No interruption in steam supply</a:t>
            </a:r>
          </a:p>
          <a:p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Air temperature can be far above 200 C. No limitation.</a:t>
            </a:r>
          </a:p>
          <a:p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152400"/>
            <a:ext cx="54187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How to minimize those losses?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8382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1. Apply a Water cooled inclined grate</a:t>
            </a:r>
            <a:endParaRPr lang="en-US" sz="24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905001"/>
            <a:ext cx="4038599" cy="366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descon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638800" y="5562600"/>
            <a:ext cx="27817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Grate loading: 2,4 MW/m2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Excess air 30 till 40%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Unburned losses 3 till 4%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8001000" cy="656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638800" y="33528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Primary air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Preheated till 200 C min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6200" y="28956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blowing piping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571500" y="33147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Ash hopper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800" y="6324600"/>
            <a:ext cx="1600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Supporting frame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7800" y="6324600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Steam blow piping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609600"/>
            <a:ext cx="1600200" cy="12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62000" y="990600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Steam blow nozzles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2628900" y="1790700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3924300" y="1790700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267200" y="1524000"/>
            <a:ext cx="1219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91000" y="1524000"/>
            <a:ext cx="2743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953000" y="0"/>
            <a:ext cx="3048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Ash removal  system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6" name="Picture 2" descr="descon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762000"/>
            <a:ext cx="598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Example of water cooled inclined grate with alloy plates no.1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828800"/>
            <a:ext cx="562937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descon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7401"/>
            <a:ext cx="448565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375" y="1524000"/>
            <a:ext cx="4556625" cy="48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5105400"/>
            <a:ext cx="418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 t/h medium pressure boiler in </a:t>
            </a:r>
            <a:r>
              <a:rPr lang="en-US" dirty="0" err="1" smtClean="0"/>
              <a:t>Jaimaca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762000"/>
            <a:ext cx="60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Example of water cooled inclined grate with alloy plates no. 2</a:t>
            </a:r>
            <a:endParaRPr lang="en-US" b="1" dirty="0"/>
          </a:p>
        </p:txBody>
      </p:sp>
      <p:pic>
        <p:nvPicPr>
          <p:cNvPr id="8" name="Picture 2" descr="descon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304800"/>
            <a:ext cx="5715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756</Words>
  <Application>Microsoft Office PowerPoint</Application>
  <PresentationFormat>On-screen Show (4:3)</PresentationFormat>
  <Paragraphs>127</Paragraphs>
  <Slides>18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Photo Editor Photo</vt:lpstr>
      <vt:lpstr>Efficiency improvement  in existing  80 t/h bagasse fired low pressure boiler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 Example ERK grate system Biomass 35t/h, 20bar, saturated</vt:lpstr>
      <vt:lpstr>Slide 13</vt:lpstr>
      <vt:lpstr>Slide 14</vt:lpstr>
      <vt:lpstr>Slide 15</vt:lpstr>
      <vt:lpstr>Slide 16</vt:lpstr>
      <vt:lpstr>More efficiency improvement.</vt:lpstr>
      <vt:lpstr>Slide 18</vt:lpstr>
    </vt:vector>
  </TitlesOfParts>
  <Company>Descon Engineering Limited (LMW)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frans.baltussen</dc:creator>
  <cp:lastModifiedBy>frans.baltussen</cp:lastModifiedBy>
  <cp:revision>89</cp:revision>
  <dcterms:created xsi:type="dcterms:W3CDTF">2011-09-08T05:08:04Z</dcterms:created>
  <dcterms:modified xsi:type="dcterms:W3CDTF">2011-09-12T04:16:02Z</dcterms:modified>
</cp:coreProperties>
</file>